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2"/>
  </p:sldMasterIdLst>
  <p:notesMasterIdLst>
    <p:notesMasterId r:id="rId19"/>
  </p:notesMasterIdLst>
  <p:handoutMasterIdLst>
    <p:handoutMasterId r:id="rId20"/>
  </p:handoutMasterIdLst>
  <p:sldIdLst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3" r:id="rId14"/>
    <p:sldId id="284" r:id="rId15"/>
    <p:sldId id="280" r:id="rId16"/>
    <p:sldId id="281" r:id="rId17"/>
    <p:sldId id="282" r:id="rId18"/>
  </p:sldIdLst>
  <p:sldSz cx="9144000" cy="6858000" type="screen4x3"/>
  <p:notesSz cx="6845300" cy="919638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9933"/>
    <a:srgbClr val="660066"/>
    <a:srgbClr val="FFFFFF"/>
    <a:srgbClr val="006666"/>
    <a:srgbClr val="009999"/>
    <a:srgbClr val="00CC99"/>
    <a:srgbClr val="330099"/>
    <a:srgbClr val="5C23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47" autoAdjust="0"/>
    <p:restoredTop sz="94600" autoAdjust="0"/>
  </p:normalViewPr>
  <p:slideViewPr>
    <p:cSldViewPr>
      <p:cViewPr varScale="1">
        <p:scale>
          <a:sx n="77" d="100"/>
          <a:sy n="77" d="100"/>
        </p:scale>
        <p:origin x="-145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sk-SK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6675" y="0"/>
            <a:ext cx="29670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sk-SK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34425"/>
            <a:ext cx="29670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sk-SK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6675" y="8734425"/>
            <a:ext cx="29670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C221D4CD-9142-4CAB-90D7-52A322157878}" type="slidenum">
              <a:rPr lang="sk-SK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144064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909638">
              <a:defRPr sz="1000" b="0" i="1"/>
            </a:lvl1pPr>
          </a:lstStyle>
          <a:p>
            <a:r>
              <a:rPr lang="sk-SK"/>
              <a:t>*</a:t>
            </a:r>
            <a:endParaRPr lang="sk-SK" sz="1200" i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909638">
              <a:defRPr sz="1000" b="0" i="1"/>
            </a:lvl1pPr>
          </a:lstStyle>
          <a:p>
            <a:r>
              <a:rPr lang="sk-SK"/>
              <a:t>16. 7. 1996</a:t>
            </a:r>
            <a:endParaRPr lang="sk-SK" sz="1200" i="0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1813"/>
            <a:ext cx="502761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909638">
              <a:defRPr sz="1000" b="0" i="1"/>
            </a:lvl1pPr>
          </a:lstStyle>
          <a:p>
            <a:r>
              <a:rPr lang="sk-SK"/>
              <a:t>*</a:t>
            </a:r>
            <a:endParaRPr lang="sk-SK" sz="1200" i="0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909638">
              <a:defRPr sz="1000" b="0" i="1"/>
            </a:lvl1pPr>
          </a:lstStyle>
          <a:p>
            <a:r>
              <a:rPr lang="sk-SK"/>
              <a:t>##</a:t>
            </a:r>
            <a:endParaRPr lang="sk-SK" sz="1200" i="0"/>
          </a:p>
        </p:txBody>
      </p:sp>
    </p:spTree>
    <p:extLst>
      <p:ext uri="{BB962C8B-B14F-4D97-AF65-F5344CB8AC3E}">
        <p14:creationId xmlns:p14="http://schemas.microsoft.com/office/powerpoint/2010/main" val="1732994845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5613"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2813"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68425"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5625"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hlavičky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sk-SK" smtClean="0"/>
              <a:t>*</a:t>
            </a:r>
            <a:endParaRPr lang="sk-SK" sz="1200" i="0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sk-SK" smtClean="0"/>
              <a:t>16. 7. 1996</a:t>
            </a:r>
            <a:endParaRPr lang="sk-SK" sz="1200" i="0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k-SK" smtClean="0"/>
              <a:t>*</a:t>
            </a:r>
            <a:endParaRPr lang="sk-SK" sz="1200" i="0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sk-SK" smtClean="0"/>
              <a:t>##</a:t>
            </a:r>
            <a:endParaRPr lang="sk-SK" sz="1200" i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304800" y="533400"/>
            <a:ext cx="8458200" cy="5791200"/>
          </a:xfrm>
          <a:prstGeom prst="rect">
            <a:avLst/>
          </a:prstGeom>
          <a:solidFill>
            <a:srgbClr val="FFFFFF">
              <a:alpha val="80000"/>
            </a:srgbClr>
          </a:solidFill>
          <a:ln w="38100" cap="sq">
            <a:solidFill>
              <a:srgbClr val="5C2305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533400" y="762000"/>
            <a:ext cx="8001000" cy="5334000"/>
          </a:xfrm>
          <a:prstGeom prst="rect">
            <a:avLst/>
          </a:prstGeom>
          <a:noFill/>
          <a:ln w="76200" cap="sq">
            <a:solidFill>
              <a:srgbClr val="FFFFFF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2741613" y="1370013"/>
            <a:ext cx="5484812" cy="2133600"/>
          </a:xfrm>
        </p:spPr>
        <p:txBody>
          <a:bodyPr anchor="b"/>
          <a:lstStyle>
            <a:lvl1pPr>
              <a:defRPr sz="4600" b="1"/>
            </a:lvl1pPr>
          </a:lstStyle>
          <a:p>
            <a:pPr lvl="0"/>
            <a:r>
              <a:rPr lang="sk-SK" noProof="0" smtClean="0"/>
              <a:t>Kliknite sem a upravte štýl predlohy nadpisov.</a:t>
            </a: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741613" y="3581400"/>
            <a:ext cx="5486400" cy="1058863"/>
          </a:xfrm>
        </p:spPr>
        <p:txBody>
          <a:bodyPr/>
          <a:lstStyle>
            <a:lvl1pPr marL="0" indent="0">
              <a:buFontTx/>
              <a:buNone/>
              <a:defRPr sz="3200"/>
            </a:lvl1pPr>
          </a:lstStyle>
          <a:p>
            <a:pPr lvl="0"/>
            <a:r>
              <a:rPr lang="sk-SK" noProof="0" smtClean="0"/>
              <a:t>Kliknite sem a upravte štýl predlohy podnadpisov.</a:t>
            </a:r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D8BAB41-7D6A-4E0B-8479-156A31A1EC3E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DAFCB13D-FA63-4477-A212-F2F85A8E492C}" type="datetime1">
              <a:rPr lang="sk-SK"/>
              <a:pPr/>
              <a:t>18. 12. 2013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76C1BD7-5AE4-4235-8A9C-1888575F4681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791174-3861-44EE-A44B-39CDFF4653A6}" type="datetime1">
              <a:rPr lang="sk-SK"/>
              <a:pPr/>
              <a:t>18. 12. 2013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12314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838200"/>
            <a:ext cx="1581150" cy="5105400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838200"/>
            <a:ext cx="4591050" cy="5105400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192D658-83B0-425D-B818-9F89DDE7C25B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44FA66-191B-4DFA-B592-D204DF306144}" type="datetime1">
              <a:rPr lang="sk-SK"/>
              <a:pPr/>
              <a:t>18. 12. 2013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18640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A9C591D-3E1F-424E-86AF-024BBAA30F95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BADCDC-18C8-4702-8420-8E26EF2EA5A4}" type="datetime1">
              <a:rPr lang="sk-SK"/>
              <a:pPr/>
              <a:t>18. 12. 2013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23175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C55273D-8C50-4A94-B9F2-5815095EBDAF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042EC4-0120-4F4C-83CD-49F65FFF4C33}" type="datetime1">
              <a:rPr lang="sk-SK"/>
              <a:pPr/>
              <a:t>18. 12. 2013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18386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1613" y="1752600"/>
            <a:ext cx="2665412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59425" y="1752600"/>
            <a:ext cx="26670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D68854C-2527-4CBD-B4B5-A9D7C6B157B5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E0D4CF-A516-4EB8-9630-FE1AB3528433}" type="datetime1">
              <a:rPr lang="sk-SK"/>
              <a:pPr/>
              <a:t>18. 12. 2013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07921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362A44D-48BA-403E-A638-495EB632E5F9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9" name="Date Placeholder 8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B7EDA2-2805-4DC6-91B7-CBDAB20BF428}" type="datetime1">
              <a:rPr lang="sk-SK"/>
              <a:pPr/>
              <a:t>18. 12. 2013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40056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57C2824-5092-4965-8EEC-A3997539DD67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654BB9-26E0-4826-A65C-DD5FD009D6C8}" type="datetime1">
              <a:rPr lang="sk-SK"/>
              <a:pPr/>
              <a:t>18. 12. 2013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12691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AFD9EFF-F8C5-4211-870E-3A3A5958A86B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4083AF-31E8-4931-BE07-8A637EF16587}" type="datetime1">
              <a:rPr lang="sk-SK"/>
              <a:pPr/>
              <a:t>18. 12. 2013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76841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D01A64F-3945-4519-A6D7-E9F786F2FF67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5021F7-5901-4014-8358-71AC12581682}" type="datetime1">
              <a:rPr lang="sk-SK"/>
              <a:pPr/>
              <a:t>18. 12. 2013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63561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93FC1BE-BDAF-477B-AFF1-6E3BD00F5C9C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86D064-48E9-4734-B6E4-C6C90C5B5B13}" type="datetime1">
              <a:rPr lang="sk-SK"/>
              <a:pPr/>
              <a:t>18. 12. 2013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53981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304800" y="533400"/>
            <a:ext cx="8458200" cy="5791200"/>
          </a:xfrm>
          <a:prstGeom prst="rect">
            <a:avLst/>
          </a:prstGeom>
          <a:solidFill>
            <a:srgbClr val="FFFFFF">
              <a:alpha val="80000"/>
            </a:srgbClr>
          </a:solidFill>
          <a:ln w="38100" cap="sq">
            <a:solidFill>
              <a:srgbClr val="5C2305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533400" y="762000"/>
            <a:ext cx="8001000" cy="5334000"/>
          </a:xfrm>
          <a:prstGeom prst="rect">
            <a:avLst/>
          </a:prstGeom>
          <a:noFill/>
          <a:ln w="76200" cap="sq">
            <a:solidFill>
              <a:srgbClr val="FFFFFF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838200"/>
            <a:ext cx="6324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Kliknite sem a upravte štýl predlohy nadpisov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1613" y="1752600"/>
            <a:ext cx="5484812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</a:p>
        </p:txBody>
      </p:sp>
      <p:sp>
        <p:nvSpPr>
          <p:cNvPr id="1041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77200" y="6415088"/>
            <a:ext cx="739775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>
              <a:defRPr sz="1000" b="0">
                <a:latin typeface="+mn-lt"/>
              </a:defRPr>
            </a:lvl1pPr>
          </a:lstStyle>
          <a:p>
            <a:fld id="{9DA5A31A-3851-4852-950B-05ECDD9787FE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15088"/>
            <a:ext cx="4419600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>
              <a:defRPr sz="1000" b="0">
                <a:latin typeface="+mn-lt"/>
              </a:defRPr>
            </a:lvl1pPr>
          </a:lstStyle>
          <a:p>
            <a:endParaRPr lang="sk-SK"/>
          </a:p>
        </p:txBody>
      </p:sp>
      <p:sp>
        <p:nvSpPr>
          <p:cNvPr id="1043" name="Rectangle 19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1905000" y="6415088"/>
            <a:ext cx="1593850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>
              <a:defRPr sz="1000" b="0">
                <a:latin typeface="+mn-lt"/>
              </a:defRPr>
            </a:lvl1pPr>
          </a:lstStyle>
          <a:p>
            <a:fld id="{FF774124-0F90-42A0-933D-AFBD4A5AB9AD}" type="datetime1">
              <a:rPr lang="sk-SK"/>
              <a:pPr/>
              <a:t>18. 12. 2013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 sz="2200">
          <a:solidFill>
            <a:srgbClr val="5C2305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 sz="2000">
          <a:solidFill>
            <a:srgbClr val="5C2305"/>
          </a:solidFill>
          <a:latin typeface="+mn-lt"/>
        </a:defRPr>
      </a:lvl2pPr>
      <a:lvl3pPr marL="1085850" indent="-22860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>
          <a:solidFill>
            <a:srgbClr val="5C2305"/>
          </a:solidFill>
          <a:latin typeface="+mn-lt"/>
        </a:defRPr>
      </a:lvl3pPr>
      <a:lvl4pPr marL="1428750" indent="-22860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 sz="1600">
          <a:solidFill>
            <a:srgbClr val="5C2305"/>
          </a:solidFill>
          <a:latin typeface="+mn-lt"/>
        </a:defRPr>
      </a:lvl4pPr>
      <a:lvl5pPr marL="1771650" indent="-22860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 sz="1400">
          <a:solidFill>
            <a:srgbClr val="5C2305"/>
          </a:solidFill>
          <a:latin typeface="+mn-lt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 sz="1400">
          <a:solidFill>
            <a:srgbClr val="5C2305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 sz="1400">
          <a:solidFill>
            <a:srgbClr val="5C2305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 sz="1400">
          <a:solidFill>
            <a:srgbClr val="5C2305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 sz="1400">
          <a:solidFill>
            <a:srgbClr val="5C2305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835696" y="1268760"/>
            <a:ext cx="5484812" cy="2133600"/>
          </a:xfrm>
          <a:noFill/>
        </p:spPr>
        <p:txBody>
          <a:bodyPr/>
          <a:lstStyle/>
          <a:p>
            <a:pPr algn="ctr"/>
            <a:r>
              <a:rPr lang="sk-SK" sz="6600" dirty="0" smtClean="0">
                <a:latin typeface="AngsanaUPC" pitchFamily="18" charset="-34"/>
                <a:cs typeface="AngsanaUPC" pitchFamily="18" charset="-34"/>
              </a:rPr>
              <a:t> História Slovenska</a:t>
            </a:r>
            <a:endParaRPr lang="sk-SK" sz="6600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539552" y="5661248"/>
            <a:ext cx="3096344" cy="845840"/>
          </a:xfrm>
          <a:noFill/>
        </p:spPr>
        <p:txBody>
          <a:bodyPr/>
          <a:lstStyle/>
          <a:p>
            <a:r>
              <a:rPr lang="sk-SK" sz="2400" dirty="0" smtClean="0">
                <a:latin typeface="AngsanaUPC" pitchFamily="18" charset="-34"/>
                <a:cs typeface="AngsanaUPC" pitchFamily="18" charset="-34"/>
              </a:rPr>
              <a:t>Juraj Kekelák IX.B</a:t>
            </a:r>
            <a:endParaRPr lang="sk-SK" sz="2400" dirty="0">
              <a:latin typeface="AngsanaUPC" pitchFamily="18" charset="-34"/>
              <a:cs typeface="AngsanaUPC" pitchFamily="18" charset="-34"/>
            </a:endParaRPr>
          </a:p>
          <a:p>
            <a:endParaRPr lang="sk-SK" sz="3800" dirty="0"/>
          </a:p>
          <a:p>
            <a:endParaRPr lang="sk-SK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3861048"/>
            <a:ext cx="205740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dátumu 3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BDBADCDC-18C8-4702-8420-8E26EF2EA5A4}" type="datetime1">
              <a:rPr lang="sk-SK" smtClean="0"/>
              <a:pPr/>
              <a:t>18. 12. 2013</a:t>
            </a:fld>
            <a:endParaRPr lang="sk-SK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484784"/>
            <a:ext cx="5848690" cy="352839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11560" y="1268760"/>
            <a:ext cx="5484812" cy="4191000"/>
          </a:xfrm>
        </p:spPr>
        <p:txBody>
          <a:bodyPr/>
          <a:lstStyle/>
          <a:p>
            <a:r>
              <a:rPr lang="sk-SK" dirty="0" smtClean="0"/>
              <a:t>22.11.1938 autonómia Slovenska</a:t>
            </a:r>
          </a:p>
          <a:p>
            <a:r>
              <a:rPr lang="sk-SK" dirty="0" smtClean="0"/>
              <a:t>14.3.1939 vznik prvej Slovenskej republiky. </a:t>
            </a:r>
          </a:p>
          <a:p>
            <a:pPr>
              <a:buNone/>
            </a:pPr>
            <a:r>
              <a:rPr lang="sk-SK" dirty="0" smtClean="0"/>
              <a:t>   - Prvým prezidentom bol Dr. Jozef Tiso.</a:t>
            </a:r>
          </a:p>
          <a:p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BDBADCDC-18C8-4702-8420-8E26EF2EA5A4}" type="datetime1">
              <a:rPr lang="sk-SK" smtClean="0"/>
              <a:pPr/>
              <a:t>18. 12. 2013</a:t>
            </a:fld>
            <a:endParaRPr lang="sk-SK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2852936"/>
            <a:ext cx="2676153" cy="3394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BDBADCDC-18C8-4702-8420-8E26EF2EA5A4}" type="datetime1">
              <a:rPr lang="sk-SK" smtClean="0"/>
              <a:pPr/>
              <a:t>18. 12. 2013</a:t>
            </a:fld>
            <a:endParaRPr lang="sk-SK"/>
          </a:p>
        </p:txBody>
      </p:sp>
      <p:sp>
        <p:nvSpPr>
          <p:cNvPr id="6" name="Zástupný symbol obsah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08720"/>
            <a:ext cx="7776864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11560" y="1196752"/>
            <a:ext cx="5484812" cy="4191000"/>
          </a:xfrm>
        </p:spPr>
        <p:txBody>
          <a:bodyPr/>
          <a:lstStyle/>
          <a:p>
            <a:r>
              <a:rPr lang="sk-SK" dirty="0" smtClean="0"/>
              <a:t>1960- vznik Československej socialistickej republiky. </a:t>
            </a:r>
          </a:p>
          <a:p>
            <a:r>
              <a:rPr lang="sk-SK" dirty="0" smtClean="0"/>
              <a:t>1989- Nežná revolúcia</a:t>
            </a:r>
          </a:p>
          <a:p>
            <a:pPr>
              <a:buNone/>
            </a:pPr>
            <a:r>
              <a:rPr lang="sk-SK" dirty="0" smtClean="0"/>
              <a:t>    -    V novembri 1989 bola tvrdo potlačená manifestácia študentov 16.11.1989 v Bratislave demonštrovali za slobodu a prepustenie politických väzňov, čo vyvolalo ostré reakcie a otvorilo cestu k zániku totalitného režimu v histórii Československa a pádu „železnej opony“. 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BDBADCDC-18C8-4702-8420-8E26EF2EA5A4}" type="datetime1">
              <a:rPr lang="sk-SK" smtClean="0"/>
              <a:pPr/>
              <a:t>18. 12. 2013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11560" y="1196752"/>
            <a:ext cx="5484812" cy="4191000"/>
          </a:xfrm>
        </p:spPr>
        <p:txBody>
          <a:bodyPr/>
          <a:lstStyle/>
          <a:p>
            <a:r>
              <a:rPr lang="sk-SK" dirty="0" smtClean="0"/>
              <a:t>1990- vznik Českej a Slovenskej federatívnej republiky. </a:t>
            </a:r>
          </a:p>
          <a:p>
            <a:pPr>
              <a:buNone/>
            </a:pPr>
            <a:r>
              <a:rPr lang="sk-SK" dirty="0" smtClean="0"/>
              <a:t>    -V roku 1990 prijalo Federálne zhromaždenie zmenu názvu nášho štátu na Českú a Slovenskú Federatívnu Republiku. </a:t>
            </a:r>
          </a:p>
          <a:p>
            <a:pPr>
              <a:buNone/>
            </a:pPr>
            <a:r>
              <a:rPr lang="sk-SK" dirty="0" smtClean="0"/>
              <a:t>    - Slovenská národná rada prijala 17. 7. 1992 Deklaráciu o zvrchovanosti Slovenskej republiky a 1. septembra 1992 bola prijatá Ústava Slovenskej republiky. 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BDBADCDC-18C8-4702-8420-8E26EF2EA5A4}" type="datetime1">
              <a:rPr lang="sk-SK" smtClean="0"/>
              <a:pPr/>
              <a:t>18. 12. 2013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11560" y="1196752"/>
            <a:ext cx="5484812" cy="4191000"/>
          </a:xfrm>
        </p:spPr>
        <p:txBody>
          <a:bodyPr/>
          <a:lstStyle/>
          <a:p>
            <a:r>
              <a:rPr lang="sk-SK" dirty="0" smtClean="0"/>
              <a:t>1.1.1993 – vznik samostatnej Slovenskej republiky. </a:t>
            </a:r>
          </a:p>
          <a:p>
            <a:pPr>
              <a:buNone/>
            </a:pPr>
            <a:r>
              <a:rPr lang="sk-SK" dirty="0" smtClean="0"/>
              <a:t>    - Prvým prezidentom Slovenskej republiky bol Michal Kováč. 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1.5.2004 naša krajina vstúpila do                 Európskej únie.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21.12.2007 vstúpila Slovenská republika do</a:t>
            </a:r>
            <a:r>
              <a:rPr lang="sv-SE" dirty="0" smtClean="0"/>
              <a:t> Schengenského priestoru.</a:t>
            </a:r>
            <a:r>
              <a:rPr lang="sk-SK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2009 prijala </a:t>
            </a:r>
            <a:r>
              <a:rPr lang="sk-SK" dirty="0" smtClean="0"/>
              <a:t>menu euro</a:t>
            </a:r>
            <a:r>
              <a:rPr lang="sk-SK" dirty="0" smtClean="0"/>
              <a:t>.</a:t>
            </a:r>
          </a:p>
          <a:p>
            <a:pPr>
              <a:buNone/>
            </a:pPr>
            <a:r>
              <a:rPr lang="sk-SK" dirty="0" smtClean="0"/>
              <a:t>    </a:t>
            </a:r>
          </a:p>
          <a:p>
            <a:pPr>
              <a:buNone/>
            </a:pPr>
            <a:r>
              <a:rPr lang="sk-SK" dirty="0" smtClean="0"/>
              <a:t>  </a:t>
            </a:r>
          </a:p>
          <a:p>
            <a:pPr>
              <a:buNone/>
            </a:pPr>
            <a:r>
              <a:rPr lang="sk-SK" dirty="0" smtClean="0"/>
              <a:t>     </a:t>
            </a:r>
          </a:p>
          <a:p>
            <a:pPr>
              <a:buNone/>
            </a:pPr>
            <a:endParaRPr lang="sk-SK" dirty="0" smtClean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BDBADCDC-18C8-4702-8420-8E26EF2EA5A4}" type="datetime1">
              <a:rPr lang="sk-SK" smtClean="0"/>
              <a:pPr/>
              <a:t>18. 12. 2013</a:t>
            </a:fld>
            <a:endParaRPr lang="sk-SK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764704"/>
            <a:ext cx="2278460" cy="1525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420888"/>
            <a:ext cx="153429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4365104"/>
            <a:ext cx="27622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043608" y="1124744"/>
            <a:ext cx="5484812" cy="4191000"/>
          </a:xfrm>
        </p:spPr>
        <p:txBody>
          <a:bodyPr/>
          <a:lstStyle/>
          <a:p>
            <a:pPr>
              <a:buNone/>
            </a:pPr>
            <a:r>
              <a:rPr lang="sk-SK" sz="2800" dirty="0" smtClean="0"/>
              <a:t> Ďakujem za pozornosť</a:t>
            </a:r>
            <a:endParaRPr lang="sk-SK" sz="2800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BDBADCDC-18C8-4702-8420-8E26EF2EA5A4}" type="datetime1">
              <a:rPr lang="sk-SK" smtClean="0"/>
              <a:pPr/>
              <a:t>18. 12. 2013</a:t>
            </a:fld>
            <a:endParaRPr lang="sk-SK"/>
          </a:p>
        </p:txBody>
      </p:sp>
      <p:sp>
        <p:nvSpPr>
          <p:cNvPr id="5" name="Usmiata tvár 4"/>
          <p:cNvSpPr/>
          <p:nvPr/>
        </p:nvSpPr>
        <p:spPr bwMode="auto">
          <a:xfrm>
            <a:off x="3707904" y="2780928"/>
            <a:ext cx="2304256" cy="2304256"/>
          </a:xfrm>
          <a:prstGeom prst="smileyFace">
            <a:avLst/>
          </a:prstGeom>
          <a:ln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/>
            <a:bevelB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sk-SK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83568" y="1124744"/>
            <a:ext cx="5484812" cy="4191000"/>
          </a:xfrm>
        </p:spPr>
        <p:txBody>
          <a:bodyPr/>
          <a:lstStyle/>
          <a:p>
            <a:r>
              <a:rPr lang="sk-SK" dirty="0" smtClean="0"/>
              <a:t>3-1 st. pnl Kelti -  Kelti boli zruční remeselníci, predovšetkým kováči a hrnčiari, mali hrnčiarsky kruh a razili vlastné mince.</a:t>
            </a:r>
          </a:p>
          <a:p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BDBADCDC-18C8-4702-8420-8E26EF2EA5A4}" type="datetime1">
              <a:rPr lang="sk-SK" smtClean="0"/>
              <a:pPr/>
              <a:t>18. 12. 2013</a:t>
            </a:fld>
            <a:endParaRPr lang="sk-SK"/>
          </a:p>
        </p:txBody>
      </p:sp>
      <p:pic>
        <p:nvPicPr>
          <p:cNvPr id="5" name="Obrázok 4" descr="opidu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3140968"/>
            <a:ext cx="51181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BDBADCDC-18C8-4702-8420-8E26EF2EA5A4}" type="datetime1">
              <a:rPr lang="sk-SK" smtClean="0"/>
              <a:pPr/>
              <a:t>18. 12. 2013</a:t>
            </a:fld>
            <a:endParaRPr lang="sk-SK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48680"/>
            <a:ext cx="8412427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11560" y="1124744"/>
            <a:ext cx="5484812" cy="4191000"/>
          </a:xfrm>
        </p:spPr>
        <p:txBody>
          <a:bodyPr/>
          <a:lstStyle/>
          <a:p>
            <a:r>
              <a:rPr lang="sk-SK" dirty="0" smtClean="0"/>
              <a:t>5-6 st. n. l. príchod Slovanov</a:t>
            </a:r>
          </a:p>
          <a:p>
            <a:r>
              <a:rPr lang="sk-SK" dirty="0" smtClean="0"/>
              <a:t>623 až 658 -  Samova ríša </a:t>
            </a:r>
          </a:p>
          <a:p>
            <a:r>
              <a:rPr lang="sk-SK" dirty="0" smtClean="0"/>
              <a:t>833-907 – Veľká Morava </a:t>
            </a:r>
          </a:p>
          <a:p>
            <a:pPr>
              <a:buNone/>
            </a:pPr>
            <a:r>
              <a:rPr lang="sk-SK" dirty="0" smtClean="0"/>
              <a:t>    - Veľká Morava vznikla spojením dvoch kniežatstiev – Nitrianskeho a Moravského  </a:t>
            </a:r>
          </a:p>
          <a:p>
            <a:pPr>
              <a:buNone/>
            </a:pPr>
            <a:r>
              <a:rPr lang="sk-SK" dirty="0" smtClean="0"/>
              <a:t>    - Tieto dva kniežatstvá spojil v roku 833 vládca Mojmír ktorý vyhnal Pribinu z </a:t>
            </a:r>
            <a:r>
              <a:rPr lang="sk-SK" dirty="0" smtClean="0"/>
              <a:t>Nitry.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BDBADCDC-18C8-4702-8420-8E26EF2EA5A4}" type="datetime1">
              <a:rPr lang="sk-SK" smtClean="0"/>
              <a:pPr/>
              <a:t>18. 12. 2013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BDBADCDC-18C8-4702-8420-8E26EF2EA5A4}" type="datetime1">
              <a:rPr lang="sk-SK" smtClean="0"/>
              <a:pPr/>
              <a:t>18. 12. 2013</a:t>
            </a:fld>
            <a:endParaRPr lang="sk-SK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836712"/>
            <a:ext cx="7898344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BlokTextu 6"/>
          <p:cNvSpPr txBox="1"/>
          <p:nvPr/>
        </p:nvSpPr>
        <p:spPr>
          <a:xfrm>
            <a:off x="1691680" y="116632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Mapa príchodu Slovanov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dátumu 3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BDBADCDC-18C8-4702-8420-8E26EF2EA5A4}" type="datetime1">
              <a:rPr lang="sk-SK" smtClean="0"/>
              <a:pPr/>
              <a:t>18. 12. 2013</a:t>
            </a:fld>
            <a:endParaRPr lang="sk-SK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764704"/>
            <a:ext cx="4824536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BlokTextu 7"/>
          <p:cNvSpPr txBox="1"/>
          <p:nvPr/>
        </p:nvSpPr>
        <p:spPr>
          <a:xfrm>
            <a:off x="827584" y="1124744"/>
            <a:ext cx="30298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/>
              <a:t>Mapa Veľkej Moravy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11560" y="1196752"/>
            <a:ext cx="5484812" cy="4191000"/>
          </a:xfrm>
        </p:spPr>
        <p:txBody>
          <a:bodyPr/>
          <a:lstStyle/>
          <a:p>
            <a:r>
              <a:rPr lang="sk-SK" dirty="0" smtClean="0"/>
              <a:t>863- Príchod Cyrila a Metoda na územie Veľkej Moravy. </a:t>
            </a:r>
          </a:p>
          <a:p>
            <a:r>
              <a:rPr lang="sk-SK" dirty="0" smtClean="0"/>
              <a:t>Cyril a Metod výrazne ovplyvnili dejiny a pokrok našich predkov, keď na naše územie priniesli kresťanstvo a písmo. </a:t>
            </a:r>
          </a:p>
          <a:p>
            <a:r>
              <a:rPr lang="sk-SK" dirty="0" smtClean="0"/>
              <a:t>Spoločne zakladali školy a kláštory. 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BDBADCDC-18C8-4702-8420-8E26EF2EA5A4}" type="datetime1">
              <a:rPr lang="sk-SK" smtClean="0"/>
              <a:pPr/>
              <a:t>18. 12. 2013</a:t>
            </a:fld>
            <a:endParaRPr lang="sk-SK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356992"/>
            <a:ext cx="3711359" cy="2709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11560" y="1124744"/>
            <a:ext cx="5484812" cy="4191000"/>
          </a:xfrm>
        </p:spPr>
        <p:txBody>
          <a:bodyPr/>
          <a:lstStyle/>
          <a:p>
            <a:r>
              <a:rPr lang="sk-SK" dirty="0" smtClean="0"/>
              <a:t>Slovensko súčasťou Uhorska </a:t>
            </a:r>
          </a:p>
          <a:p>
            <a:pPr>
              <a:buNone/>
            </a:pPr>
            <a:r>
              <a:rPr lang="sk-SK" dirty="0" smtClean="0"/>
              <a:t>    1000-1918 </a:t>
            </a:r>
          </a:p>
          <a:p>
            <a:pPr>
              <a:buNone/>
            </a:pPr>
            <a:r>
              <a:rPr lang="sk-SK" dirty="0" smtClean="0"/>
              <a:t>Po zániku Veľkej Moravy, ktorá sa rozpadla na menšie celky, starí Maďari ovládli územie dunajskej kotliny. Nič už nemohlo zachrániť Slovanov od nadvlády Starých Maďarov.</a:t>
            </a:r>
          </a:p>
          <a:p>
            <a:pPr>
              <a:buNone/>
            </a:pPr>
            <a:r>
              <a:rPr lang="sk-SK" dirty="0" smtClean="0"/>
              <a:t> </a:t>
            </a:r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BDBADCDC-18C8-4702-8420-8E26EF2EA5A4}" type="datetime1">
              <a:rPr lang="sk-SK" smtClean="0"/>
              <a:pPr/>
              <a:t>18. 12. 2013</a:t>
            </a:fld>
            <a:endParaRPr lang="sk-SK"/>
          </a:p>
        </p:txBody>
      </p:sp>
      <p:pic>
        <p:nvPicPr>
          <p:cNvPr id="7" name="Obrázok 6" descr="SR_MADARSKO191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3356992"/>
            <a:ext cx="4029036" cy="26490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11560" y="1124744"/>
            <a:ext cx="5484812" cy="4191000"/>
          </a:xfrm>
        </p:spPr>
        <p:txBody>
          <a:bodyPr/>
          <a:lstStyle/>
          <a:p>
            <a:r>
              <a:rPr lang="sk-SK" dirty="0" smtClean="0"/>
              <a:t>28.10.1918 – vznik prvej Československej republiky   </a:t>
            </a:r>
          </a:p>
          <a:p>
            <a:pPr>
              <a:buNone/>
            </a:pPr>
            <a:r>
              <a:rPr lang="sk-SK" dirty="0" smtClean="0"/>
              <a:t>    - Československá republika vznikla  ako následnícky štát po rozpade Rakúsko – Uhorska.</a:t>
            </a:r>
          </a:p>
          <a:p>
            <a:pPr>
              <a:buNone/>
            </a:pPr>
            <a:r>
              <a:rPr lang="sk-SK" dirty="0" smtClean="0"/>
              <a:t>   -  Československá republika bola demokratickým parlamentným štátom. </a:t>
            </a:r>
          </a:p>
          <a:p>
            <a:pPr>
              <a:buNone/>
            </a:pPr>
            <a:r>
              <a:rPr lang="sk-SK" dirty="0" smtClean="0"/>
              <a:t>   - Prvým prezidentom sa stal Tomáš Garrigue Masaryk.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BDBADCDC-18C8-4702-8420-8E26EF2EA5A4}" type="datetime1">
              <a:rPr lang="sk-SK" smtClean="0"/>
              <a:pPr/>
              <a:t>18. 12. 2013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102825306">
  <a:themeElements>
    <a:clrScheme name="Class Welcome 1">
      <a:dk1>
        <a:srgbClr val="000000"/>
      </a:dk1>
      <a:lt1>
        <a:srgbClr val="0099CC"/>
      </a:lt1>
      <a:dk2>
        <a:srgbClr val="000000"/>
      </a:dk2>
      <a:lt2>
        <a:srgbClr val="868686"/>
      </a:lt2>
      <a:accent1>
        <a:srgbClr val="00FFCC"/>
      </a:accent1>
      <a:accent2>
        <a:srgbClr val="969696"/>
      </a:accent2>
      <a:accent3>
        <a:srgbClr val="AACAE2"/>
      </a:accent3>
      <a:accent4>
        <a:srgbClr val="000000"/>
      </a:accent4>
      <a:accent5>
        <a:srgbClr val="AAFFE2"/>
      </a:accent5>
      <a:accent6>
        <a:srgbClr val="878787"/>
      </a:accent6>
      <a:hlink>
        <a:srgbClr val="00FFCC"/>
      </a:hlink>
      <a:folHlink>
        <a:srgbClr val="99CCFF"/>
      </a:folHlink>
    </a:clrScheme>
    <a:fontScheme name="Class Welcom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lass Welcome 1">
        <a:dk1>
          <a:srgbClr val="000000"/>
        </a:dk1>
        <a:lt1>
          <a:srgbClr val="0099CC"/>
        </a:lt1>
        <a:dk2>
          <a:srgbClr val="000000"/>
        </a:dk2>
        <a:lt2>
          <a:srgbClr val="868686"/>
        </a:lt2>
        <a:accent1>
          <a:srgbClr val="00FFCC"/>
        </a:accent1>
        <a:accent2>
          <a:srgbClr val="969696"/>
        </a:accent2>
        <a:accent3>
          <a:srgbClr val="AACAE2"/>
        </a:accent3>
        <a:accent4>
          <a:srgbClr val="000000"/>
        </a:accent4>
        <a:accent5>
          <a:srgbClr val="AAFFE2"/>
        </a:accent5>
        <a:accent6>
          <a:srgbClr val="878787"/>
        </a:accent6>
        <a:hlink>
          <a:srgbClr val="00FFCC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Welcome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Welcome 3">
        <a:dk1>
          <a:srgbClr val="5F5F5F"/>
        </a:dk1>
        <a:lt1>
          <a:srgbClr val="FFFFFF"/>
        </a:lt1>
        <a:dk2>
          <a:srgbClr val="5F5F5F"/>
        </a:dk2>
        <a:lt2>
          <a:srgbClr val="000000"/>
        </a:lt2>
        <a:accent1>
          <a:srgbClr val="969696"/>
        </a:accent1>
        <a:accent2>
          <a:srgbClr val="000000"/>
        </a:accent2>
        <a:accent3>
          <a:srgbClr val="FFFFFF"/>
        </a:accent3>
        <a:accent4>
          <a:srgbClr val="505050"/>
        </a:accent4>
        <a:accent5>
          <a:srgbClr val="C9C9C9"/>
        </a:accent5>
        <a:accent6>
          <a:srgbClr val="000000"/>
        </a:accent6>
        <a:hlink>
          <a:srgbClr val="7777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E529A20-00B3-4356-B5A1-8DD89A6BC1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TS102825306</Template>
  <TotalTime>120</TotalTime>
  <Words>385</Words>
  <Application>Microsoft Office PowerPoint</Application>
  <PresentationFormat>Prezentácia na obrazovke (4:3)</PresentationFormat>
  <Paragraphs>62</Paragraphs>
  <Slides>16</Slides>
  <Notes>1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16</vt:i4>
      </vt:variant>
    </vt:vector>
  </HeadingPairs>
  <TitlesOfParts>
    <vt:vector size="17" baseType="lpstr">
      <vt:lpstr>TS102825306</vt:lpstr>
      <vt:lpstr> História Slovenska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História Slovenska</dc:title>
  <dc:creator>Juraj</dc:creator>
  <cp:lastModifiedBy>ZTS</cp:lastModifiedBy>
  <cp:revision>12</cp:revision>
  <cp:lastPrinted>1996-03-19T21:02:48Z</cp:lastPrinted>
  <dcterms:created xsi:type="dcterms:W3CDTF">2013-12-18T16:47:16Z</dcterms:created>
  <dcterms:modified xsi:type="dcterms:W3CDTF">2013-12-18T18:58:39Z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TC010183871051</vt:lpwstr>
  </property>
</Properties>
</file>